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2"/>
  </p:notesMasterIdLst>
  <p:sldIdLst>
    <p:sldId id="256" r:id="rId3"/>
    <p:sldId id="273" r:id="rId4"/>
    <p:sldId id="274" r:id="rId5"/>
    <p:sldId id="275" r:id="rId6"/>
    <p:sldId id="276" r:id="rId7"/>
    <p:sldId id="277" r:id="rId8"/>
    <p:sldId id="272" r:id="rId9"/>
    <p:sldId id="257" r:id="rId10"/>
    <p:sldId id="268" r:id="rId11"/>
    <p:sldId id="280" r:id="rId12"/>
    <p:sldId id="281" r:id="rId13"/>
    <p:sldId id="282" r:id="rId14"/>
    <p:sldId id="285" r:id="rId15"/>
    <p:sldId id="286" r:id="rId16"/>
    <p:sldId id="283" r:id="rId17"/>
    <p:sldId id="263" r:id="rId18"/>
    <p:sldId id="278" r:id="rId19"/>
    <p:sldId id="279" r:id="rId20"/>
    <p:sldId id="266" r:id="rId21"/>
  </p:sldIdLst>
  <p:sldSz cx="12192000" cy="6858000"/>
  <p:notesSz cx="6858000" cy="9144000"/>
  <p:embeddedFontLst>
    <p:embeddedFont>
      <p:font typeface="Alfarn" pitchFamily="2" charset="77"/>
      <p:bold r:id="rId23"/>
    </p:embeddedFont>
    <p:embeddedFont>
      <p:font typeface="Calibri" panose="020F0502020204030204" pitchFamily="34" charset="0"/>
      <p:regular r:id="rId24"/>
      <p:bold r:id="rId25"/>
      <p:italic r:id="rId26"/>
      <p:boldItalic r:id="rId27"/>
    </p:embeddedFont>
    <p:embeddedFont>
      <p:font typeface="CarlMarx" pitchFamily="2" charset="77"/>
      <p:regular r:id="rId28"/>
      <p:bold r:id="rId29"/>
    </p:embeddedFont>
    <p:embeddedFont>
      <p:font typeface="Consolas" panose="020B0609020204030204" pitchFamily="49"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tencil" pitchFamily="82" charset="77"/>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6C2F2D-37CF-4793-B375-75FDCC6FE8A7}">
          <p14:sldIdLst>
            <p14:sldId id="256"/>
            <p14:sldId id="273"/>
            <p14:sldId id="274"/>
            <p14:sldId id="275"/>
            <p14:sldId id="276"/>
            <p14:sldId id="277"/>
            <p14:sldId id="272"/>
            <p14:sldId id="257"/>
            <p14:sldId id="268"/>
            <p14:sldId id="280"/>
            <p14:sldId id="281"/>
            <p14:sldId id="282"/>
            <p14:sldId id="285"/>
            <p14:sldId id="286"/>
            <p14:sldId id="283"/>
            <p14:sldId id="263"/>
            <p14:sldId id="278"/>
            <p14:sldId id="279"/>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62640" autoAdjust="0"/>
  </p:normalViewPr>
  <p:slideViewPr>
    <p:cSldViewPr snapToGrid="0">
      <p:cViewPr varScale="1">
        <p:scale>
          <a:sx n="75" d="100"/>
          <a:sy n="75" d="100"/>
        </p:scale>
        <p:origin x="19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215292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bgelens</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bgelens</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bgelens</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bgelens</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github.com/bgelens/DSCPullServerAdmi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microsoft.com/en-us/download/details.aspx?id=5492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1578429"/>
            <a:ext cx="9293024" cy="2177143"/>
          </a:xfrm>
        </p:spPr>
        <p:txBody>
          <a:bodyPr>
            <a:normAutofit fontScale="90000"/>
          </a:bodyPr>
          <a:lstStyle/>
          <a:p>
            <a:r>
              <a:rPr lang="en-US" dirty="0" err="1"/>
              <a:t>DSCPullServerAdmin</a:t>
            </a:r>
            <a:br>
              <a:rPr lang="en-US" dirty="0"/>
            </a:br>
            <a:br>
              <a:rPr lang="en-US" dirty="0"/>
            </a:br>
            <a:r>
              <a:rPr lang="de-DE" sz="4400" dirty="0"/>
              <a:t>An Admin </a:t>
            </a:r>
            <a:r>
              <a:rPr lang="de-DE" sz="4400" dirty="0" err="1"/>
              <a:t>module</a:t>
            </a:r>
            <a:r>
              <a:rPr lang="de-DE" sz="4400" dirty="0"/>
              <a:t> </a:t>
            </a:r>
            <a:r>
              <a:rPr lang="de-DE" sz="4400" dirty="0" err="1"/>
              <a:t>for</a:t>
            </a:r>
            <a:r>
              <a:rPr lang="de-DE" sz="4400" dirty="0"/>
              <a:t> DSC </a:t>
            </a:r>
            <a:r>
              <a:rPr lang="de-DE" sz="4400" dirty="0" err="1"/>
              <a:t>PullServer</a:t>
            </a:r>
            <a:r>
              <a:rPr lang="de-DE" sz="4400" dirty="0"/>
              <a:t> Database </a:t>
            </a:r>
            <a:r>
              <a:rPr lang="de-DE" sz="4400" dirty="0" err="1"/>
              <a:t>management</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a:bodyPr>
          <a:lstStyle/>
          <a:p>
            <a:r>
              <a:rPr lang="en-US" dirty="0"/>
              <a:t>Ben Gelens</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5AC2-22EF-4FA0-A8C4-9ED31C6913F8}"/>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CC878EA2-23CB-4CC6-9FA4-73BBDF4FA8BD}"/>
              </a:ext>
            </a:extLst>
          </p:cNvPr>
          <p:cNvSpPr>
            <a:spLocks noGrp="1"/>
          </p:cNvSpPr>
          <p:nvPr>
            <p:ph idx="1"/>
          </p:nvPr>
        </p:nvSpPr>
        <p:spPr/>
        <p:txBody>
          <a:bodyPr/>
          <a:lstStyle/>
          <a:p>
            <a:pPr marL="457200" indent="-457200">
              <a:buFont typeface="Arial" panose="020B0604020202020204" pitchFamily="34" charset="0"/>
              <a:buChar char="•"/>
            </a:pPr>
            <a:r>
              <a:rPr lang="en-US" dirty="0"/>
              <a:t>Module capable of handling interactions with all DSC </a:t>
            </a:r>
            <a:r>
              <a:rPr lang="en-US" dirty="0" err="1"/>
              <a:t>PullServer</a:t>
            </a:r>
            <a:r>
              <a:rPr lang="en-US" dirty="0"/>
              <a:t> Database types (</a:t>
            </a:r>
            <a:r>
              <a:rPr lang="en-US" dirty="0" err="1"/>
              <a:t>mdb</a:t>
            </a:r>
            <a:r>
              <a:rPr lang="en-US" dirty="0"/>
              <a:t>, </a:t>
            </a:r>
            <a:r>
              <a:rPr lang="en-US" dirty="0" err="1"/>
              <a:t>edb</a:t>
            </a:r>
            <a:r>
              <a:rPr lang="en-US" dirty="0"/>
              <a:t> &amp; </a:t>
            </a:r>
            <a:r>
              <a:rPr lang="en-US" dirty="0" err="1"/>
              <a:t>sql</a:t>
            </a:r>
            <a:r>
              <a:rPr lang="en-US" dirty="0"/>
              <a:t>)</a:t>
            </a:r>
          </a:p>
          <a:p>
            <a:pPr marL="457200" indent="-457200">
              <a:buFont typeface="Arial" panose="020B0604020202020204" pitchFamily="34" charset="0"/>
              <a:buChar char="•"/>
            </a:pPr>
            <a:r>
              <a:rPr lang="en-US" dirty="0" err="1"/>
              <a:t>xPlat</a:t>
            </a:r>
            <a:r>
              <a:rPr lang="en-US" dirty="0"/>
              <a:t> PowerShell module</a:t>
            </a:r>
          </a:p>
          <a:p>
            <a:pPr marL="457200" indent="-457200">
              <a:buFont typeface="Arial" panose="020B0604020202020204" pitchFamily="34" charset="0"/>
              <a:buChar char="•"/>
            </a:pPr>
            <a:r>
              <a:rPr lang="en-US" dirty="0"/>
              <a:t>Published on Gallery</a:t>
            </a:r>
          </a:p>
          <a:p>
            <a:pPr marL="457200" indent="-457200">
              <a:buFont typeface="Arial" panose="020B0604020202020204" pitchFamily="34" charset="0"/>
              <a:buChar char="•"/>
            </a:pPr>
            <a:r>
              <a:rPr lang="en-US" dirty="0"/>
              <a:t>Project on GitHub </a:t>
            </a:r>
            <a:r>
              <a:rPr lang="en-US" dirty="0">
                <a:hlinkClick r:id="rId2"/>
              </a:rPr>
              <a:t>https://github.com/bgelens/DSCPullServerAdmin</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064C3604-315A-412A-9427-B96B5ED6D60B}"/>
              </a:ext>
            </a:extLst>
          </p:cNvPr>
          <p:cNvSpPr>
            <a:spLocks noGrp="1"/>
          </p:cNvSpPr>
          <p:nvPr>
            <p:ph type="ftr" sz="quarter" idx="11"/>
          </p:nvPr>
        </p:nvSpPr>
        <p:spPr/>
        <p:txBody>
          <a:bodyPr/>
          <a:lstStyle/>
          <a:p>
            <a:r>
              <a:rPr lang="en-US"/>
              <a:t>bgelens</a:t>
            </a:r>
            <a:endParaRPr lang="en-US" dirty="0"/>
          </a:p>
        </p:txBody>
      </p:sp>
      <p:pic>
        <p:nvPicPr>
          <p:cNvPr id="5" name="Picture 4">
            <a:extLst>
              <a:ext uri="{FF2B5EF4-FFF2-40B4-BE49-F238E27FC236}">
                <a16:creationId xmlns:a16="http://schemas.microsoft.com/office/drawing/2014/main" id="{C9393B6F-E403-1045-AF96-EFD09C9A7452}"/>
              </a:ext>
            </a:extLst>
          </p:cNvPr>
          <p:cNvPicPr>
            <a:picLocks noChangeAspect="1"/>
          </p:cNvPicPr>
          <p:nvPr/>
        </p:nvPicPr>
        <p:blipFill>
          <a:blip r:embed="rId3"/>
          <a:stretch>
            <a:fillRect/>
          </a:stretch>
        </p:blipFill>
        <p:spPr>
          <a:xfrm>
            <a:off x="8652933" y="2192866"/>
            <a:ext cx="3589867" cy="3589867"/>
          </a:xfrm>
          <a:prstGeom prst="rect">
            <a:avLst/>
          </a:prstGeom>
        </p:spPr>
      </p:pic>
    </p:spTree>
    <p:extLst>
      <p:ext uri="{BB962C8B-B14F-4D97-AF65-F5344CB8AC3E}">
        <p14:creationId xmlns:p14="http://schemas.microsoft.com/office/powerpoint/2010/main" val="81348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4CEF-666D-4B7F-BA9E-156BA7624648}"/>
              </a:ext>
            </a:extLst>
          </p:cNvPr>
          <p:cNvSpPr>
            <a:spLocks noGrp="1"/>
          </p:cNvSpPr>
          <p:nvPr>
            <p:ph type="title"/>
          </p:nvPr>
        </p:nvSpPr>
        <p:spPr/>
        <p:txBody>
          <a:bodyPr/>
          <a:lstStyle/>
          <a:p>
            <a:r>
              <a:rPr lang="en-US" dirty="0"/>
              <a:t>Why did I start doing this?</a:t>
            </a:r>
          </a:p>
        </p:txBody>
      </p:sp>
      <p:sp>
        <p:nvSpPr>
          <p:cNvPr id="3" name="Content Placeholder 2">
            <a:extLst>
              <a:ext uri="{FF2B5EF4-FFF2-40B4-BE49-F238E27FC236}">
                <a16:creationId xmlns:a16="http://schemas.microsoft.com/office/drawing/2014/main" id="{325DE441-8308-4EB5-A67A-54C49A2D584B}"/>
              </a:ext>
            </a:extLst>
          </p:cNvPr>
          <p:cNvSpPr>
            <a:spLocks noGrp="1"/>
          </p:cNvSpPr>
          <p:nvPr>
            <p:ph idx="1"/>
          </p:nvPr>
        </p:nvSpPr>
        <p:spPr/>
        <p:txBody>
          <a:bodyPr/>
          <a:lstStyle/>
          <a:p>
            <a:r>
              <a:rPr lang="en-US" dirty="0"/>
              <a:t>Started as C# project in June 2017</a:t>
            </a:r>
          </a:p>
          <a:p>
            <a:pPr marL="457200" indent="-457200">
              <a:buFont typeface="Arial" panose="020B0604020202020204" pitchFamily="34" charset="0"/>
              <a:buChar char="•"/>
            </a:pPr>
            <a:r>
              <a:rPr lang="en-US" dirty="0"/>
              <a:t>targeting </a:t>
            </a:r>
            <a:r>
              <a:rPr lang="en-US" dirty="0" err="1"/>
              <a:t>edb</a:t>
            </a:r>
            <a:r>
              <a:rPr lang="en-US" dirty="0"/>
              <a:t> interaction for maintenance tasks</a:t>
            </a:r>
          </a:p>
          <a:p>
            <a:pPr marL="914400" lvl="1" indent="-457200">
              <a:buFont typeface="Arial" panose="020B0604020202020204" pitchFamily="34" charset="0"/>
              <a:buChar char="•"/>
            </a:pPr>
            <a:r>
              <a:rPr lang="en-US" dirty="0"/>
              <a:t>Getting data out of </a:t>
            </a:r>
            <a:r>
              <a:rPr lang="en-US" dirty="0" err="1"/>
              <a:t>edb</a:t>
            </a:r>
            <a:r>
              <a:rPr lang="en-US" dirty="0"/>
              <a:t>, mainly reports as REST API is not admin friendly</a:t>
            </a:r>
          </a:p>
          <a:p>
            <a:pPr marL="914400" lvl="1" indent="-457200">
              <a:buFont typeface="Arial" panose="020B0604020202020204" pitchFamily="34" charset="0"/>
              <a:buChar char="•"/>
            </a:pPr>
            <a:r>
              <a:rPr lang="en-US" dirty="0"/>
              <a:t>Removing old reporting data (keeping </a:t>
            </a:r>
            <a:r>
              <a:rPr lang="en-US" dirty="0" err="1"/>
              <a:t>edb</a:t>
            </a:r>
            <a:r>
              <a:rPr lang="en-US" dirty="0"/>
              <a:t> small)</a:t>
            </a:r>
          </a:p>
          <a:p>
            <a:pPr marL="914400" lvl="1" indent="-457200">
              <a:buFont typeface="Arial" panose="020B0604020202020204" pitchFamily="34" charset="0"/>
              <a:buChar char="•"/>
            </a:pPr>
            <a:r>
              <a:rPr lang="en-US" dirty="0"/>
              <a:t>Changing </a:t>
            </a:r>
            <a:r>
              <a:rPr lang="en-US" dirty="0" err="1"/>
              <a:t>configurationNames</a:t>
            </a:r>
            <a:r>
              <a:rPr lang="en-US" dirty="0"/>
              <a:t> like in Azure Automation DSC</a:t>
            </a:r>
          </a:p>
          <a:p>
            <a:pPr lvl="1"/>
            <a:endParaRPr lang="en-US" dirty="0"/>
          </a:p>
          <a:p>
            <a:pPr marL="457200" indent="-457200">
              <a:buFont typeface="Arial" panose="020B0604020202020204" pitchFamily="34" charset="0"/>
              <a:buChar char="•"/>
            </a:pPr>
            <a:r>
              <a:rPr lang="en-US" dirty="0"/>
              <a:t>Learning to code cmdlets in C#</a:t>
            </a:r>
          </a:p>
          <a:p>
            <a:endParaRPr lang="en-US" dirty="0"/>
          </a:p>
        </p:txBody>
      </p:sp>
      <p:sp>
        <p:nvSpPr>
          <p:cNvPr id="4" name="Footer Placeholder 3">
            <a:extLst>
              <a:ext uri="{FF2B5EF4-FFF2-40B4-BE49-F238E27FC236}">
                <a16:creationId xmlns:a16="http://schemas.microsoft.com/office/drawing/2014/main" id="{B4B6D8E5-EDF4-4845-814E-4185F00AFB94}"/>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343732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9717-E600-4175-8A19-9B85637DD7B8}"/>
              </a:ext>
            </a:extLst>
          </p:cNvPr>
          <p:cNvSpPr>
            <a:spLocks noGrp="1"/>
          </p:cNvSpPr>
          <p:nvPr>
            <p:ph type="title"/>
          </p:nvPr>
        </p:nvSpPr>
        <p:spPr/>
        <p:txBody>
          <a:bodyPr/>
          <a:lstStyle/>
          <a:p>
            <a:r>
              <a:rPr lang="en-US" dirty="0"/>
              <a:t>Why did I start doing this?</a:t>
            </a:r>
          </a:p>
        </p:txBody>
      </p:sp>
      <p:sp>
        <p:nvSpPr>
          <p:cNvPr id="3" name="Content Placeholder 2">
            <a:extLst>
              <a:ext uri="{FF2B5EF4-FFF2-40B4-BE49-F238E27FC236}">
                <a16:creationId xmlns:a16="http://schemas.microsoft.com/office/drawing/2014/main" id="{5A4B0947-1968-4D59-993E-418A6D545C8D}"/>
              </a:ext>
            </a:extLst>
          </p:cNvPr>
          <p:cNvSpPr>
            <a:spLocks noGrp="1"/>
          </p:cNvSpPr>
          <p:nvPr>
            <p:ph idx="1"/>
          </p:nvPr>
        </p:nvSpPr>
        <p:spPr/>
        <p:txBody>
          <a:bodyPr/>
          <a:lstStyle/>
          <a:p>
            <a:r>
              <a:rPr lang="en-US" dirty="0"/>
              <a:t>Windows Server 1803 / 2019 brought SQL support to DSC </a:t>
            </a:r>
            <a:r>
              <a:rPr lang="en-US" dirty="0" err="1"/>
              <a:t>PullServer</a:t>
            </a:r>
            <a:endParaRPr lang="en-US" dirty="0"/>
          </a:p>
          <a:p>
            <a:endParaRPr lang="en-US" dirty="0"/>
          </a:p>
          <a:p>
            <a:r>
              <a:rPr lang="en-US" dirty="0"/>
              <a:t>Moved to Script module started from June 2018</a:t>
            </a:r>
          </a:p>
          <a:p>
            <a:pPr marL="457200" indent="-457200">
              <a:buFont typeface="Arial" panose="020B0604020202020204" pitchFamily="34" charset="0"/>
              <a:buChar char="•"/>
            </a:pPr>
            <a:r>
              <a:rPr lang="en-US" dirty="0"/>
              <a:t>Easier for external contributors</a:t>
            </a:r>
          </a:p>
          <a:p>
            <a:pPr marL="457200" indent="-457200">
              <a:buFont typeface="Arial" panose="020B0604020202020204" pitchFamily="34" charset="0"/>
              <a:buChar char="•"/>
            </a:pPr>
            <a:r>
              <a:rPr lang="en-US" dirty="0"/>
              <a:t>I needed a way to migrate data from </a:t>
            </a:r>
            <a:r>
              <a:rPr lang="en-US" dirty="0" err="1"/>
              <a:t>edb</a:t>
            </a:r>
            <a:r>
              <a:rPr lang="en-US" dirty="0"/>
              <a:t> to SQL based </a:t>
            </a:r>
            <a:r>
              <a:rPr lang="en-US" dirty="0" err="1"/>
              <a:t>PullServer</a:t>
            </a:r>
            <a:r>
              <a:rPr lang="en-US" dirty="0"/>
              <a:t> (existing environment -&gt; new scalable / highly available architecture)</a:t>
            </a:r>
          </a:p>
        </p:txBody>
      </p:sp>
      <p:sp>
        <p:nvSpPr>
          <p:cNvPr id="4" name="Footer Placeholder 3">
            <a:extLst>
              <a:ext uri="{FF2B5EF4-FFF2-40B4-BE49-F238E27FC236}">
                <a16:creationId xmlns:a16="http://schemas.microsoft.com/office/drawing/2014/main" id="{3423767E-064D-449E-B0EB-7F4293B6605B}"/>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10394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67E8-DF22-431F-993F-EA32ED069A1F}"/>
              </a:ext>
            </a:extLst>
          </p:cNvPr>
          <p:cNvSpPr>
            <a:spLocks noGrp="1"/>
          </p:cNvSpPr>
          <p:nvPr>
            <p:ph type="title"/>
          </p:nvPr>
        </p:nvSpPr>
        <p:spPr/>
        <p:txBody>
          <a:bodyPr/>
          <a:lstStyle/>
          <a:p>
            <a:r>
              <a:rPr lang="en-US" dirty="0"/>
              <a:t>How does it support all these DB types?</a:t>
            </a:r>
          </a:p>
        </p:txBody>
      </p:sp>
      <p:sp>
        <p:nvSpPr>
          <p:cNvPr id="3" name="Content Placeholder 2">
            <a:extLst>
              <a:ext uri="{FF2B5EF4-FFF2-40B4-BE49-F238E27FC236}">
                <a16:creationId xmlns:a16="http://schemas.microsoft.com/office/drawing/2014/main" id="{9CA0C225-F9B0-4BAE-87C6-3B12263972AE}"/>
              </a:ext>
            </a:extLst>
          </p:cNvPr>
          <p:cNvSpPr>
            <a:spLocks noGrp="1"/>
          </p:cNvSpPr>
          <p:nvPr>
            <p:ph idx="1"/>
          </p:nvPr>
        </p:nvSpPr>
        <p:spPr/>
        <p:txBody>
          <a:bodyPr/>
          <a:lstStyle/>
          <a:p>
            <a:r>
              <a:rPr lang="en-US" dirty="0"/>
              <a:t>MDB:</a:t>
            </a:r>
          </a:p>
          <a:p>
            <a:pPr marL="457200" indent="-457200">
              <a:buFont typeface="Arial" panose="020B0604020202020204" pitchFamily="34" charset="0"/>
              <a:buChar char="•"/>
            </a:pPr>
            <a:r>
              <a:rPr lang="en-US" dirty="0"/>
              <a:t>Only works on Windows PowerShell</a:t>
            </a:r>
          </a:p>
          <a:p>
            <a:pPr marL="914400" lvl="1" indent="-457200">
              <a:buFont typeface="Arial" panose="020B0604020202020204" pitchFamily="34" charset="0"/>
              <a:buChar char="•"/>
            </a:pPr>
            <a:r>
              <a:rPr lang="en-US" dirty="0"/>
              <a:t>Requires type: </a:t>
            </a:r>
            <a:r>
              <a:rPr lang="en-US" dirty="0" err="1"/>
              <a:t>System.Data.OleDb.OleDbConnection</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Need to install Microsoft Access Database Engine 2016 x64</a:t>
            </a:r>
            <a:br>
              <a:rPr lang="en-US" dirty="0"/>
            </a:br>
            <a:r>
              <a:rPr lang="en-US" dirty="0">
                <a:hlinkClick r:id="rId2"/>
              </a:rPr>
              <a:t>https://www.microsoft.com/en-us/download/details.aspx?id=54920</a:t>
            </a:r>
            <a:endParaRPr lang="en-US" dirty="0"/>
          </a:p>
          <a:p>
            <a:pPr marL="914400" lvl="1" indent="-457200">
              <a:buFont typeface="Arial" panose="020B0604020202020204" pitchFamily="34" charset="0"/>
              <a:buChar char="•"/>
            </a:pPr>
            <a:r>
              <a:rPr lang="en-US" dirty="0"/>
              <a:t>This will add Microsoft.ACE.OLEDB.16.0 as a source provider</a:t>
            </a:r>
          </a:p>
        </p:txBody>
      </p:sp>
      <p:sp>
        <p:nvSpPr>
          <p:cNvPr id="4" name="Footer Placeholder 3">
            <a:extLst>
              <a:ext uri="{FF2B5EF4-FFF2-40B4-BE49-F238E27FC236}">
                <a16:creationId xmlns:a16="http://schemas.microsoft.com/office/drawing/2014/main" id="{E0075B3D-77B4-4B4F-BC55-763D034FFA44}"/>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88575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95EDF-5121-4120-9E08-E893DC326237}"/>
              </a:ext>
            </a:extLst>
          </p:cNvPr>
          <p:cNvSpPr>
            <a:spLocks noGrp="1"/>
          </p:cNvSpPr>
          <p:nvPr>
            <p:ph type="title"/>
          </p:nvPr>
        </p:nvSpPr>
        <p:spPr/>
        <p:txBody>
          <a:bodyPr/>
          <a:lstStyle/>
          <a:p>
            <a:r>
              <a:rPr lang="en-US" dirty="0"/>
              <a:t>How does it support all these DB types?</a:t>
            </a:r>
          </a:p>
        </p:txBody>
      </p:sp>
      <p:sp>
        <p:nvSpPr>
          <p:cNvPr id="4" name="Content Placeholder 3">
            <a:extLst>
              <a:ext uri="{FF2B5EF4-FFF2-40B4-BE49-F238E27FC236}">
                <a16:creationId xmlns:a16="http://schemas.microsoft.com/office/drawing/2014/main" id="{0A89E5D3-62A3-4445-B779-F84452A22708}"/>
              </a:ext>
            </a:extLst>
          </p:cNvPr>
          <p:cNvSpPr>
            <a:spLocks noGrp="1"/>
          </p:cNvSpPr>
          <p:nvPr>
            <p:ph idx="1"/>
          </p:nvPr>
        </p:nvSpPr>
        <p:spPr/>
        <p:txBody>
          <a:bodyPr/>
          <a:lstStyle/>
          <a:p>
            <a:pPr marL="0" indent="0">
              <a:buNone/>
            </a:pPr>
            <a:r>
              <a:rPr lang="en-US" dirty="0"/>
              <a:t>EDB:</a:t>
            </a:r>
          </a:p>
          <a:p>
            <a:r>
              <a:rPr lang="en-US" dirty="0"/>
              <a:t>Works on Windows PowerShell and PowerShell 6+ on Windows</a:t>
            </a:r>
          </a:p>
          <a:p>
            <a:pPr lvl="1"/>
            <a:r>
              <a:rPr lang="en-US" dirty="0"/>
              <a:t>Requires type: </a:t>
            </a:r>
            <a:r>
              <a:rPr lang="en-US" dirty="0" err="1"/>
              <a:t>Microsoft.Isam.Esent.Interop.Api</a:t>
            </a:r>
            <a:r>
              <a:rPr lang="en-US" dirty="0"/>
              <a:t> (Shipped as part of Windows, Windows only)</a:t>
            </a:r>
          </a:p>
          <a:p>
            <a:pPr lvl="1"/>
            <a:endParaRPr lang="en-US" dirty="0"/>
          </a:p>
          <a:p>
            <a:pPr marL="0" indent="0">
              <a:buNone/>
            </a:pPr>
            <a:r>
              <a:rPr lang="en-US" dirty="0"/>
              <a:t>SQL:</a:t>
            </a:r>
          </a:p>
          <a:p>
            <a:r>
              <a:rPr lang="en-US" dirty="0"/>
              <a:t>Works on Windows PowerShell and PowerShell 6+ on any platform</a:t>
            </a:r>
          </a:p>
          <a:p>
            <a:pPr lvl="1"/>
            <a:r>
              <a:rPr lang="en-US" dirty="0"/>
              <a:t>Requires type: </a:t>
            </a:r>
            <a:r>
              <a:rPr lang="en-US" dirty="0" err="1"/>
              <a:t>System.Data.SqlClient.SqlConnection</a:t>
            </a:r>
            <a:endParaRPr lang="en-US" dirty="0"/>
          </a:p>
        </p:txBody>
      </p:sp>
    </p:spTree>
    <p:extLst>
      <p:ext uri="{BB962C8B-B14F-4D97-AF65-F5344CB8AC3E}">
        <p14:creationId xmlns:p14="http://schemas.microsoft.com/office/powerpoint/2010/main" val="22646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 calcmode="lin" valueType="num">
                                      <p:cBhvr additive="base">
                                        <p:cTn id="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anim calcmode="lin" valueType="num">
                                      <p:cBhvr additive="base">
                                        <p:cTn id="1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anim calcmode="lin" valueType="num">
                                      <p:cBhvr additive="base">
                                        <p:cTn id="1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2B17E5-73A3-4D1C-8708-4AB6B26A77BC}"/>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142596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err="1"/>
              <a:t>DSCPullServerAdmin</a:t>
            </a:r>
            <a:r>
              <a:rPr lang="en-US" dirty="0"/>
              <a:t> makes it easy to manage Pull Server managed nodes by interacting with the Pull Server Database</a:t>
            </a:r>
          </a:p>
          <a:p>
            <a:r>
              <a:rPr lang="en-US" dirty="0"/>
              <a:t>It supports:</a:t>
            </a:r>
          </a:p>
          <a:p>
            <a:pPr lvl="1"/>
            <a:r>
              <a:rPr lang="en-US" dirty="0"/>
              <a:t>MDB (Windows PowerShell + Access DB Engine)</a:t>
            </a:r>
          </a:p>
          <a:p>
            <a:pPr lvl="1"/>
            <a:r>
              <a:rPr lang="en-US" dirty="0"/>
              <a:t>EDB (Windows PowerShell and PowerShell Core on Windows)</a:t>
            </a:r>
          </a:p>
          <a:p>
            <a:pPr lvl="1"/>
            <a:r>
              <a:rPr lang="en-US" dirty="0"/>
              <a:t>SQL (Windows PowerShell and PowerShell Core </a:t>
            </a:r>
            <a:r>
              <a:rPr lang="en-US" dirty="0" err="1"/>
              <a:t>xPlat</a:t>
            </a:r>
            <a:r>
              <a:rPr lang="en-US" dirty="0"/>
              <a:t>)</a:t>
            </a:r>
          </a:p>
          <a:p>
            <a:r>
              <a:rPr lang="en-US" dirty="0"/>
              <a:t>SQL Pull Server is the best experience</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bgelens</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bgelens</a:t>
            </a:r>
          </a:p>
        </p:txBody>
      </p:sp>
      <p:sp>
        <p:nvSpPr>
          <p:cNvPr id="5" name="TextBox 4">
            <a:extLst>
              <a:ext uri="{FF2B5EF4-FFF2-40B4-BE49-F238E27FC236}">
                <a16:creationId xmlns:a16="http://schemas.microsoft.com/office/drawing/2014/main" id="{F7AC012E-C642-5A44-85F4-37978E29EDC4}"/>
              </a:ext>
            </a:extLst>
          </p:cNvPr>
          <p:cNvSpPr txBox="1"/>
          <p:nvPr/>
        </p:nvSpPr>
        <p:spPr>
          <a:xfrm>
            <a:off x="1507066" y="5681317"/>
            <a:ext cx="9177867" cy="646331"/>
          </a:xfrm>
          <a:prstGeom prst="rect">
            <a:avLst/>
          </a:prstGeom>
          <a:noFill/>
        </p:spPr>
        <p:txBody>
          <a:bodyPr wrap="square" rtlCol="0">
            <a:spAutoFit/>
          </a:bodyPr>
          <a:lstStyle/>
          <a:p>
            <a:r>
              <a:rPr lang="en-US" sz="3600" b="1" dirty="0"/>
              <a:t>https://</a:t>
            </a:r>
            <a:r>
              <a:rPr lang="en-US" sz="3600" b="1" dirty="0" err="1"/>
              <a:t>github.com</a:t>
            </a:r>
            <a:r>
              <a:rPr lang="en-US" sz="3600" b="1" dirty="0"/>
              <a:t>/</a:t>
            </a:r>
            <a:r>
              <a:rPr lang="en-US" sz="3600" b="1" dirty="0" err="1"/>
              <a:t>bgelens</a:t>
            </a:r>
            <a:r>
              <a:rPr lang="en-US" sz="3600" b="1" dirty="0"/>
              <a:t>/PSConfEU2019S01</a:t>
            </a:r>
          </a:p>
        </p:txBody>
      </p:sp>
    </p:spTree>
    <p:extLst>
      <p:ext uri="{BB962C8B-B14F-4D97-AF65-F5344CB8AC3E}">
        <p14:creationId xmlns:p14="http://schemas.microsoft.com/office/powerpoint/2010/main" val="343443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bgelens</a:t>
            </a:r>
          </a:p>
        </p:txBody>
      </p:sp>
    </p:spTree>
    <p:extLst>
      <p:ext uri="{BB962C8B-B14F-4D97-AF65-F5344CB8AC3E}">
        <p14:creationId xmlns:p14="http://schemas.microsoft.com/office/powerpoint/2010/main" val="31327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Name       : Ben Gelens</a:t>
            </a:r>
          </a:p>
          <a:p>
            <a:r>
              <a:rPr lang="en-US" dirty="0"/>
              <a:t>Job           : Consultant</a:t>
            </a:r>
          </a:p>
          <a:p>
            <a:r>
              <a:rPr lang="en-US" dirty="0"/>
              <a:t>MVP         : CDM (PowerShell)</a:t>
            </a:r>
          </a:p>
          <a:p>
            <a:r>
              <a:rPr lang="en-US" dirty="0"/>
              <a:t>Company : </a:t>
            </a:r>
            <a:r>
              <a:rPr lang="en-US" dirty="0" err="1"/>
              <a:t>Condicio</a:t>
            </a:r>
            <a:endParaRPr lang="en-US" dirty="0"/>
          </a:p>
          <a:p>
            <a:r>
              <a:rPr lang="en-US" dirty="0"/>
              <a:t>Email        : ben@bgelens.nl</a:t>
            </a:r>
          </a:p>
          <a:p>
            <a:r>
              <a:rPr lang="en-US" dirty="0"/>
              <a:t>Twitter      : @</a:t>
            </a:r>
            <a:r>
              <a:rPr lang="en-US" dirty="0" err="1"/>
              <a:t>bgelens</a:t>
            </a:r>
            <a:endParaRPr lang="en-US" dirty="0"/>
          </a:p>
          <a:p>
            <a:r>
              <a:rPr lang="en-US" dirty="0"/>
              <a:t>GitHub     : </a:t>
            </a:r>
            <a:r>
              <a:rPr lang="en-US" dirty="0" err="1"/>
              <a:t>bgelens</a:t>
            </a:r>
            <a:endParaRPr lang="en-US" dirty="0"/>
          </a:p>
          <a:p>
            <a:r>
              <a:rPr lang="en-US" dirty="0"/>
              <a:t>Blog         : bgelens.nl</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bgelens</a:t>
            </a:r>
            <a:endParaRPr lang="en-US" dirty="0"/>
          </a:p>
        </p:txBody>
      </p:sp>
      <p:pic>
        <p:nvPicPr>
          <p:cNvPr id="2" name="Picture 1">
            <a:extLst>
              <a:ext uri="{FF2B5EF4-FFF2-40B4-BE49-F238E27FC236}">
                <a16:creationId xmlns:a16="http://schemas.microsoft.com/office/drawing/2014/main" id="{46C1EA87-716C-A947-BD35-A827E7C81553}"/>
              </a:ext>
            </a:extLst>
          </p:cNvPr>
          <p:cNvPicPr>
            <a:picLocks noChangeAspect="1"/>
          </p:cNvPicPr>
          <p:nvPr/>
        </p:nvPicPr>
        <p:blipFill>
          <a:blip r:embed="rId3"/>
          <a:stretch>
            <a:fillRect/>
          </a:stretch>
        </p:blipFill>
        <p:spPr>
          <a:xfrm>
            <a:off x="3803650" y="5377532"/>
            <a:ext cx="4584700" cy="1952743"/>
          </a:xfrm>
          <a:prstGeom prst="rect">
            <a:avLst/>
          </a:prstGeom>
        </p:spPr>
      </p:pic>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bgelens</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8781412-C5F4-441B-A82E-2797BBF0537C}"/>
              </a:ext>
            </a:extLst>
          </p:cNvPr>
          <p:cNvSpPr>
            <a:spLocks noGrp="1"/>
          </p:cNvSpPr>
          <p:nvPr>
            <p:ph type="ctrTitle"/>
          </p:nvPr>
        </p:nvSpPr>
        <p:spPr>
          <a:xfrm>
            <a:off x="612976" y="1578429"/>
            <a:ext cx="9293024" cy="2177143"/>
          </a:xfrm>
        </p:spPr>
        <p:txBody>
          <a:bodyPr>
            <a:normAutofit fontScale="90000"/>
          </a:bodyPr>
          <a:lstStyle/>
          <a:p>
            <a:r>
              <a:rPr lang="en-US" dirty="0" err="1"/>
              <a:t>DSCPullServerAdmin</a:t>
            </a:r>
            <a:br>
              <a:rPr lang="en-US" dirty="0"/>
            </a:br>
            <a:br>
              <a:rPr lang="en-US" dirty="0"/>
            </a:br>
            <a:r>
              <a:rPr lang="de-DE" sz="4400" dirty="0"/>
              <a:t>An Admin </a:t>
            </a:r>
            <a:r>
              <a:rPr lang="de-DE" sz="4400" dirty="0" err="1"/>
              <a:t>module</a:t>
            </a:r>
            <a:r>
              <a:rPr lang="de-DE" sz="4400" dirty="0"/>
              <a:t> </a:t>
            </a:r>
            <a:r>
              <a:rPr lang="de-DE" sz="4400" dirty="0" err="1"/>
              <a:t>for</a:t>
            </a:r>
            <a:r>
              <a:rPr lang="de-DE" sz="4400" dirty="0"/>
              <a:t> DSC </a:t>
            </a:r>
            <a:r>
              <a:rPr lang="de-DE" sz="4400" dirty="0" err="1"/>
              <a:t>PullServer</a:t>
            </a:r>
            <a:r>
              <a:rPr lang="de-DE" sz="4400" dirty="0"/>
              <a:t> Database </a:t>
            </a:r>
            <a:r>
              <a:rPr lang="de-DE" sz="4400" dirty="0" err="1"/>
              <a:t>management</a:t>
            </a:r>
            <a:endParaRPr lang="en-US" dirty="0"/>
          </a:p>
        </p:txBody>
      </p:sp>
      <p:sp>
        <p:nvSpPr>
          <p:cNvPr id="11" name="Subtitle 4">
            <a:extLst>
              <a:ext uri="{FF2B5EF4-FFF2-40B4-BE49-F238E27FC236}">
                <a16:creationId xmlns:a16="http://schemas.microsoft.com/office/drawing/2014/main" id="{711800A3-3129-4D38-849C-4933C044FFAD}"/>
              </a:ext>
            </a:extLst>
          </p:cNvPr>
          <p:cNvSpPr>
            <a:spLocks noGrp="1"/>
          </p:cNvSpPr>
          <p:nvPr>
            <p:ph type="subTitle" idx="1"/>
          </p:nvPr>
        </p:nvSpPr>
        <p:spPr>
          <a:xfrm>
            <a:off x="612976" y="4826643"/>
            <a:ext cx="9293024" cy="1290317"/>
          </a:xfrm>
        </p:spPr>
        <p:txBody>
          <a:bodyPr>
            <a:normAutofit/>
          </a:bodyPr>
          <a:lstStyle/>
          <a:p>
            <a:r>
              <a:rPr lang="en-US" dirty="0"/>
              <a:t>Ben Gelens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make</a:t>
            </a:r>
            <a:r>
              <a:rPr lang="de-DE" dirty="0"/>
              <a:t> </a:t>
            </a:r>
            <a:r>
              <a:rPr lang="de-DE" dirty="0" err="1"/>
              <a:t>use</a:t>
            </a:r>
            <a:r>
              <a:rPr lang="de-DE" dirty="0"/>
              <a:t> </a:t>
            </a:r>
            <a:r>
              <a:rPr lang="de-DE" dirty="0" err="1"/>
              <a:t>of</a:t>
            </a:r>
            <a:r>
              <a:rPr lang="de-DE" dirty="0"/>
              <a:t> </a:t>
            </a:r>
            <a:r>
              <a:rPr lang="de-DE" dirty="0" err="1"/>
              <a:t>DSCPullServerAdmin</a:t>
            </a:r>
            <a:r>
              <a:rPr lang="de-DE" dirty="0"/>
              <a:t> </a:t>
            </a:r>
            <a:r>
              <a:rPr lang="de-DE" dirty="0" err="1"/>
              <a:t>for</a:t>
            </a:r>
            <a:r>
              <a:rPr lang="de-DE" dirty="0"/>
              <a:t> Pull Server Management</a:t>
            </a:r>
          </a:p>
          <a:p>
            <a:pPr marL="457200" indent="-457200">
              <a:buFont typeface="Arial" panose="020B0604020202020204" pitchFamily="34" charset="0"/>
              <a:buChar char="•"/>
            </a:pPr>
            <a:r>
              <a:rPr lang="de-DE" dirty="0" err="1"/>
              <a:t>Understand</a:t>
            </a:r>
            <a:r>
              <a:rPr lang="de-DE" dirty="0"/>
              <a:t> </a:t>
            </a:r>
            <a:r>
              <a:rPr lang="de-DE" dirty="0" err="1"/>
              <a:t>why</a:t>
            </a:r>
            <a:r>
              <a:rPr lang="de-DE" dirty="0"/>
              <a:t> </a:t>
            </a:r>
            <a:r>
              <a:rPr lang="de-DE" dirty="0" err="1"/>
              <a:t>you</a:t>
            </a:r>
            <a:r>
              <a:rPr lang="de-DE" dirty="0"/>
              <a:t> </a:t>
            </a:r>
            <a:r>
              <a:rPr lang="de-DE" dirty="0" err="1"/>
              <a:t>would</a:t>
            </a:r>
            <a:r>
              <a:rPr lang="de-DE" dirty="0"/>
              <a:t> </a:t>
            </a:r>
            <a:r>
              <a:rPr lang="de-DE" dirty="0" err="1"/>
              <a:t>want</a:t>
            </a:r>
            <a:r>
              <a:rPr lang="de-DE" dirty="0"/>
              <a:t> </a:t>
            </a:r>
            <a:r>
              <a:rPr lang="de-DE" dirty="0" err="1"/>
              <a:t>to</a:t>
            </a:r>
            <a:r>
              <a:rPr lang="de-DE" dirty="0"/>
              <a:t> </a:t>
            </a:r>
            <a:r>
              <a:rPr lang="de-DE" dirty="0" err="1"/>
              <a:t>make</a:t>
            </a:r>
            <a:r>
              <a:rPr lang="de-DE" dirty="0"/>
              <a:t> </a:t>
            </a:r>
            <a:r>
              <a:rPr lang="de-DE" dirty="0" err="1"/>
              <a:t>use</a:t>
            </a:r>
            <a:r>
              <a:rPr lang="de-DE" dirty="0"/>
              <a:t> </a:t>
            </a:r>
            <a:r>
              <a:rPr lang="de-DE" dirty="0" err="1"/>
              <a:t>of</a:t>
            </a:r>
            <a:r>
              <a:rPr lang="de-DE" dirty="0"/>
              <a:t> </a:t>
            </a:r>
            <a:r>
              <a:rPr lang="de-DE" dirty="0" err="1"/>
              <a:t>DSCPullServerAdmin</a:t>
            </a:r>
            <a:r>
              <a:rPr lang="de-DE" dirty="0"/>
              <a:t> </a:t>
            </a:r>
            <a:r>
              <a:rPr lang="de-DE" dirty="0" err="1"/>
              <a:t>to</a:t>
            </a:r>
            <a:r>
              <a:rPr lang="de-DE" dirty="0"/>
              <a:t> </a:t>
            </a:r>
            <a:r>
              <a:rPr lang="de-DE" dirty="0" err="1"/>
              <a:t>migrate</a:t>
            </a:r>
            <a:r>
              <a:rPr lang="de-DE" dirty="0"/>
              <a:t> an </a:t>
            </a:r>
            <a:r>
              <a:rPr lang="de-DE" dirty="0" err="1"/>
              <a:t>existing</a:t>
            </a:r>
            <a:r>
              <a:rPr lang="de-DE" dirty="0"/>
              <a:t> Pull Server </a:t>
            </a:r>
            <a:r>
              <a:rPr lang="de-DE" dirty="0" err="1"/>
              <a:t>over</a:t>
            </a:r>
            <a:r>
              <a:rPr lang="de-DE" dirty="0"/>
              <a:t> </a:t>
            </a:r>
            <a:r>
              <a:rPr lang="de-DE" dirty="0" err="1"/>
              <a:t>to</a:t>
            </a:r>
            <a:r>
              <a:rPr lang="de-DE" dirty="0"/>
              <a:t> a SQL </a:t>
            </a:r>
            <a:r>
              <a:rPr lang="de-DE" dirty="0" err="1"/>
              <a:t>based</a:t>
            </a:r>
            <a:r>
              <a:rPr lang="de-DE" dirty="0"/>
              <a:t> Pull Server</a:t>
            </a:r>
          </a:p>
          <a:p>
            <a:pPr marL="457200" indent="-457200">
              <a:buFont typeface="Arial" panose="020B0604020202020204" pitchFamily="34" charset="0"/>
              <a:buChar char="•"/>
            </a:pPr>
            <a:r>
              <a:rPr lang="de-DE" dirty="0"/>
              <a:t>Be </a:t>
            </a:r>
            <a:r>
              <a:rPr lang="de-DE" dirty="0" err="1"/>
              <a:t>able</a:t>
            </a:r>
            <a:r>
              <a:rPr lang="de-DE" dirty="0"/>
              <a:t> </a:t>
            </a:r>
            <a:r>
              <a:rPr lang="de-DE" dirty="0" err="1"/>
              <a:t>to</a:t>
            </a:r>
            <a:r>
              <a:rPr lang="de-DE" dirty="0"/>
              <a:t> </a:t>
            </a:r>
            <a:r>
              <a:rPr lang="de-DE" dirty="0" err="1"/>
              <a:t>migrate</a:t>
            </a:r>
            <a:r>
              <a:rPr lang="de-DE" dirty="0"/>
              <a:t> </a:t>
            </a:r>
            <a:r>
              <a:rPr lang="de-DE" dirty="0" err="1"/>
              <a:t>data</a:t>
            </a:r>
            <a:r>
              <a:rPr lang="de-DE" dirty="0"/>
              <a:t> </a:t>
            </a:r>
            <a:r>
              <a:rPr lang="de-DE" dirty="0" err="1"/>
              <a:t>to</a:t>
            </a:r>
            <a:r>
              <a:rPr lang="de-DE" dirty="0"/>
              <a:t> </a:t>
            </a:r>
            <a:r>
              <a:rPr lang="de-DE" dirty="0" err="1"/>
              <a:t>another</a:t>
            </a:r>
            <a:r>
              <a:rPr lang="de-DE" dirty="0"/>
              <a:t> Pull Server </a:t>
            </a:r>
            <a:r>
              <a:rPr lang="de-DE" dirty="0" err="1"/>
              <a:t>supported</a:t>
            </a:r>
            <a:r>
              <a:rPr lang="de-DE" dirty="0"/>
              <a:t> </a:t>
            </a:r>
            <a:r>
              <a:rPr lang="de-DE" dirty="0" err="1"/>
              <a:t>database</a:t>
            </a:r>
            <a:r>
              <a:rPr lang="de-DE" dirty="0"/>
              <a:t> type</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bgelens</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 calcmode="lin" valueType="num">
                                      <p:cBhvr additive="base">
                                        <p:cTn id="1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 calcmode="lin" valueType="num">
                                      <p:cBhvr additive="base">
                                        <p:cTn id="19"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de-DE" dirty="0" err="1"/>
              <a:t>What</a:t>
            </a:r>
            <a:r>
              <a:rPr lang="de-DE" dirty="0"/>
              <a:t> </a:t>
            </a:r>
            <a:r>
              <a:rPr lang="de-DE" dirty="0" err="1"/>
              <a:t>is</a:t>
            </a:r>
            <a:r>
              <a:rPr lang="de-DE" dirty="0"/>
              <a:t> </a:t>
            </a:r>
            <a:r>
              <a:rPr lang="de-DE" dirty="0" err="1"/>
              <a:t>it</a:t>
            </a:r>
            <a:r>
              <a:rPr lang="de-DE" dirty="0"/>
              <a:t>?</a:t>
            </a:r>
          </a:p>
          <a:p>
            <a:pPr marL="457200" indent="-457200">
              <a:buFont typeface="Arial" panose="020B0604020202020204" pitchFamily="34" charset="0"/>
              <a:buChar char="•"/>
            </a:pPr>
            <a:r>
              <a:rPr lang="de-DE" dirty="0" err="1"/>
              <a:t>Why</a:t>
            </a:r>
            <a:r>
              <a:rPr lang="de-DE" dirty="0"/>
              <a:t> </a:t>
            </a:r>
            <a:r>
              <a:rPr lang="de-DE" dirty="0" err="1"/>
              <a:t>did</a:t>
            </a:r>
            <a:r>
              <a:rPr lang="de-DE" dirty="0"/>
              <a:t> I </a:t>
            </a:r>
            <a:r>
              <a:rPr lang="de-DE" dirty="0" err="1"/>
              <a:t>start</a:t>
            </a:r>
            <a:r>
              <a:rPr lang="de-DE" dirty="0"/>
              <a:t> </a:t>
            </a:r>
            <a:r>
              <a:rPr lang="de-DE" dirty="0" err="1"/>
              <a:t>doing</a:t>
            </a:r>
            <a:r>
              <a:rPr lang="de-DE" dirty="0"/>
              <a:t> </a:t>
            </a:r>
            <a:r>
              <a:rPr lang="de-DE" dirty="0" err="1"/>
              <a:t>this</a:t>
            </a:r>
            <a:r>
              <a:rPr lang="de-DE" dirty="0"/>
              <a:t>?</a:t>
            </a:r>
          </a:p>
          <a:p>
            <a:pPr marL="457200" indent="-457200">
              <a:buFont typeface="Arial" panose="020B0604020202020204" pitchFamily="34" charset="0"/>
              <a:buChar char="•"/>
            </a:pPr>
            <a:r>
              <a:rPr lang="de-DE" dirty="0" err="1"/>
              <a:t>How</a:t>
            </a:r>
            <a:r>
              <a:rPr lang="de-DE" dirty="0"/>
              <a:t> </a:t>
            </a:r>
            <a:r>
              <a:rPr lang="de-DE" dirty="0" err="1"/>
              <a:t>does</a:t>
            </a:r>
            <a:r>
              <a:rPr lang="de-DE" dirty="0"/>
              <a:t> </a:t>
            </a:r>
            <a:r>
              <a:rPr lang="de-DE" dirty="0" err="1"/>
              <a:t>it</a:t>
            </a:r>
            <a:r>
              <a:rPr lang="de-DE" dirty="0"/>
              <a:t> support all </a:t>
            </a:r>
            <a:r>
              <a:rPr lang="de-DE" dirty="0" err="1"/>
              <a:t>these</a:t>
            </a:r>
            <a:r>
              <a:rPr lang="de-DE" dirty="0"/>
              <a:t> DB </a:t>
            </a:r>
            <a:r>
              <a:rPr lang="de-DE" dirty="0" err="1"/>
              <a:t>types</a:t>
            </a:r>
            <a:r>
              <a:rPr lang="de-DE" dirty="0"/>
              <a:t>?</a:t>
            </a:r>
          </a:p>
          <a:p>
            <a:pPr marL="457200" indent="-457200">
              <a:buFont typeface="Arial" panose="020B0604020202020204" pitchFamily="34" charset="0"/>
              <a:buChar char="•"/>
            </a:pPr>
            <a:r>
              <a:rPr lang="de-DE" dirty="0" err="1"/>
              <a:t>Demo‘s</a:t>
            </a:r>
            <a:r>
              <a:rPr lang="de-DE" dirty="0"/>
              <a: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bgelens</a:t>
            </a:r>
            <a:endParaRPr lang="en-US" dirty="0"/>
          </a:p>
        </p:txBody>
      </p:sp>
    </p:spTree>
    <p:extLst>
      <p:ext uri="{BB962C8B-B14F-4D97-AF65-F5344CB8AC3E}">
        <p14:creationId xmlns:p14="http://schemas.microsoft.com/office/powerpoint/2010/main" val="24777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70</TotalTime>
  <Words>942</Words>
  <Application>Microsoft Macintosh PowerPoint</Application>
  <PresentationFormat>Widescreen</PresentationFormat>
  <Paragraphs>129</Paragraphs>
  <Slides>19</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Stencil</vt:lpstr>
      <vt:lpstr>Consolas</vt:lpstr>
      <vt:lpstr>CarlMarx</vt:lpstr>
      <vt:lpstr>Alfarn</vt:lpstr>
      <vt:lpstr>Calibri</vt:lpstr>
      <vt:lpstr>Arial</vt:lpstr>
      <vt:lpstr>Segoe UI</vt:lpstr>
      <vt:lpstr>Office</vt:lpstr>
      <vt:lpstr>Custom Design</vt:lpstr>
      <vt:lpstr>DSCPullServerAdmin  An Admin module for DSC PullServer Database management</vt:lpstr>
      <vt:lpstr>PowerPoint Presentation</vt:lpstr>
      <vt:lpstr>PowerPoint Presentation</vt:lpstr>
      <vt:lpstr>PowerPoint Presentation</vt:lpstr>
      <vt:lpstr>PowerPoint Presentation</vt:lpstr>
      <vt:lpstr>PowerPoint Presentation</vt:lpstr>
      <vt:lpstr>DSCPullServerAdmin  An Admin module for DSC PullServer Database management</vt:lpstr>
      <vt:lpstr>This Session</vt:lpstr>
      <vt:lpstr>Agenda</vt:lpstr>
      <vt:lpstr>What is it?</vt:lpstr>
      <vt:lpstr>Why did I start doing this?</vt:lpstr>
      <vt:lpstr>Why did I start doing this?</vt:lpstr>
      <vt:lpstr>How does it support all these DB types?</vt:lpstr>
      <vt:lpstr>How does it support all these DB types?</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Ben Gelens</cp:lastModifiedBy>
  <cp:revision>29</cp:revision>
  <dcterms:created xsi:type="dcterms:W3CDTF">2019-04-18T11:57:57Z</dcterms:created>
  <dcterms:modified xsi:type="dcterms:W3CDTF">2019-06-04T05:05:05Z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292996e-ad81-46e3-9d4d-bbd02c65fbd1_Enabled">
    <vt:lpwstr>True</vt:lpwstr>
  </property>
  <property fmtid="{D5CDD505-2E9C-101B-9397-08002B2CF9AE}" pid="3" name="MSIP_Label_5292996e-ad81-46e3-9d4d-bbd02c65fbd1_SiteId">
    <vt:lpwstr>2b55fa1c-0add-4120-a8e4-9987abf4d504</vt:lpwstr>
  </property>
  <property fmtid="{D5CDD505-2E9C-101B-9397-08002B2CF9AE}" pid="4" name="MSIP_Label_5292996e-ad81-46e3-9d4d-bbd02c65fbd1_Owner">
    <vt:lpwstr>ben.gelens@inspark.nl</vt:lpwstr>
  </property>
  <property fmtid="{D5CDD505-2E9C-101B-9397-08002B2CF9AE}" pid="5" name="MSIP_Label_5292996e-ad81-46e3-9d4d-bbd02c65fbd1_SetDate">
    <vt:lpwstr>2019-05-06T05:20:56.1954997Z</vt:lpwstr>
  </property>
  <property fmtid="{D5CDD505-2E9C-101B-9397-08002B2CF9AE}" pid="6" name="MSIP_Label_5292996e-ad81-46e3-9d4d-bbd02c65fbd1_Name">
    <vt:lpwstr>Public</vt:lpwstr>
  </property>
  <property fmtid="{D5CDD505-2E9C-101B-9397-08002B2CF9AE}" pid="7" name="MSIP_Label_5292996e-ad81-46e3-9d4d-bbd02c65fbd1_Application">
    <vt:lpwstr>Microsoft Azure Information Protection</vt:lpwstr>
  </property>
  <property fmtid="{D5CDD505-2E9C-101B-9397-08002B2CF9AE}" pid="8" name="MSIP_Label_5292996e-ad81-46e3-9d4d-bbd02c65fbd1_Extended_MSFT_Method">
    <vt:lpwstr>Manual</vt:lpwstr>
  </property>
  <property fmtid="{D5CDD505-2E9C-101B-9397-08002B2CF9AE}" pid="9" name="Sensitivity">
    <vt:lpwstr>Public</vt:lpwstr>
  </property>
</Properties>
</file>